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1" r:id="rId5"/>
    <p:sldId id="265" r:id="rId6"/>
    <p:sldId id="266" r:id="rId7"/>
    <p:sldId id="257" r:id="rId8"/>
    <p:sldId id="258" r:id="rId9"/>
    <p:sldId id="262" r:id="rId10"/>
    <p:sldId id="277" r:id="rId11"/>
    <p:sldId id="259" r:id="rId12"/>
    <p:sldId id="285" r:id="rId13"/>
    <p:sldId id="269" r:id="rId14"/>
    <p:sldId id="286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  <a:srgbClr val="006600"/>
    <a:srgbClr val="008000"/>
    <a:srgbClr val="244800"/>
    <a:srgbClr val="2B3616"/>
    <a:srgbClr val="3260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B046-2EB2-4BEA-947C-EBAD906D206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9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.combcbk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484368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Братский целлюлозно-бумажный колледж</a:t>
            </a:r>
            <a:b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                   ФГБОУ ВО «</a:t>
            </a:r>
            <a:r>
              <a:rPr lang="ru-RU" sz="2700" b="1" dirty="0" err="1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БрГУ</a:t>
            </a: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6600"/>
                </a:solidFill>
              </a:rPr>
              <a:t>                          </a:t>
            </a:r>
            <a:r>
              <a:rPr lang="ru-RU" sz="1800" b="1" dirty="0" smtClean="0">
                <a:solidFill>
                  <a:srgbClr val="006600"/>
                </a:solidFill>
              </a:rPr>
              <a:t>Приглашает получить качественное среднее профессиональное   </a:t>
            </a:r>
            <a:br>
              <a:rPr lang="ru-RU" sz="1800" b="1" dirty="0" smtClean="0">
                <a:solidFill>
                  <a:srgbClr val="006600"/>
                </a:solidFill>
              </a:rPr>
            </a:br>
            <a:r>
              <a:rPr lang="ru-RU" sz="1800" b="1" dirty="0" smtClean="0">
                <a:solidFill>
                  <a:srgbClr val="006600"/>
                </a:solidFill>
              </a:rPr>
              <a:t>                                 образование  по  востребованным специальностям.</a:t>
            </a:r>
            <a:r>
              <a:rPr lang="ru-RU" sz="1800" dirty="0" smtClean="0">
                <a:solidFill>
                  <a:srgbClr val="006600"/>
                </a:solidFill>
              </a:rPr>
              <a:t/>
            </a:r>
            <a:br>
              <a:rPr lang="ru-RU" sz="1800" dirty="0" smtClean="0">
                <a:solidFill>
                  <a:srgbClr val="006600"/>
                </a:solidFill>
              </a:rPr>
            </a:br>
            <a:r>
              <a:rPr lang="ru-RU" sz="1800" b="1" dirty="0" smtClean="0">
                <a:solidFill>
                  <a:srgbClr val="006600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Прием документов с 15 июня по 15 августа.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При подаче заявления абитуриент предоставляет: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копию паспорта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аттестат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- 6 фото 3х4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</a:t>
            </a:r>
            <a:r>
              <a:rPr lang="ru-RU" sz="1600" b="1" dirty="0" err="1" smtClean="0"/>
              <a:t>мед.справка</a:t>
            </a:r>
            <a:r>
              <a:rPr lang="ru-RU" sz="1600" b="1" dirty="0" smtClean="0"/>
              <a:t> по форме 086-У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копия ИНН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- копия СНИЛС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26045"/>
                </a:solidFill>
              </a:rPr>
              <a:t>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</a:t>
            </a:r>
            <a:r>
              <a:rPr lang="ru-RU" sz="1600" dirty="0" smtClean="0">
                <a:solidFill>
                  <a:srgbClr val="326045"/>
                </a:solidFill>
              </a:rPr>
              <a:t/>
            </a:r>
            <a:br>
              <a:rPr lang="ru-RU" sz="1600" dirty="0" smtClean="0">
                <a:solidFill>
                  <a:srgbClr val="326045"/>
                </a:solidFill>
              </a:rPr>
            </a:br>
            <a:r>
              <a:rPr lang="ru-RU" sz="1600" b="1" dirty="0" smtClean="0">
                <a:solidFill>
                  <a:srgbClr val="326045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Телефон: 400-012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Е</a:t>
            </a:r>
            <a:r>
              <a:rPr lang="en-US" sz="1600" b="1" dirty="0" smtClean="0"/>
              <a:t>-mail: </a:t>
            </a:r>
            <a:r>
              <a:rPr lang="en-US" sz="1600" u="sng" dirty="0" smtClean="0">
                <a:hlinkClick r:id="rId3"/>
              </a:rPr>
              <a:t>priem.combcbk@mail.ru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сайт </a:t>
            </a:r>
            <a:r>
              <a:rPr lang="en-US" sz="1600" b="1" dirty="0" err="1" smtClean="0"/>
              <a:t>bcbk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brstu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Адрес: г. Братск , ул. Обручева, 41 </a:t>
            </a:r>
            <a:r>
              <a:rPr lang="ru-RU" sz="1600" b="1" dirty="0" err="1" smtClean="0"/>
              <a:t>каб</a:t>
            </a:r>
            <a:r>
              <a:rPr lang="ru-RU" sz="1600" b="1" dirty="0" smtClean="0"/>
              <a:t>. 116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emcom_2\Desktop\Стенды\05 ТД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340768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3 ТК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11 классов, ведется по двум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iemcom_2\Desktop\Стенды\13 ИС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196752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2000" b="1" cap="none" spc="0" dirty="0">
              <a:ln w="76200">
                <a:solidFill>
                  <a:srgbClr val="2B3616"/>
                </a:solidFill>
              </a:ln>
              <a:solidFill>
                <a:srgbClr val="2B3616"/>
              </a:solidFill>
              <a:effectLst>
                <a:outerShdw blurRad="50800" dist="50800" dir="5400000" algn="ctr" rotWithShape="0">
                  <a:srgbClr val="2B3616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052736"/>
            <a:ext cx="3528392" cy="430887"/>
          </a:xfrm>
          <a:prstGeom prst="rect">
            <a:avLst/>
          </a:prstGeom>
          <a:noFill/>
        </p:spPr>
        <p:txBody>
          <a:bodyPr wrap="square" lIns="180000" rIns="108000" rtlCol="0">
            <a:spAutoFit/>
            <a:scene3d>
              <a:camera prst="orthographicFront"/>
              <a:lightRig rig="threePt" dir="t"/>
            </a:scene3d>
            <a:sp3d contourW="19050">
              <a:contourClr>
                <a:srgbClr val="2B3616"/>
              </a:contourClr>
            </a:sp3d>
          </a:bodyPr>
          <a:lstStyle/>
          <a:p>
            <a:r>
              <a:rPr lang="ru-RU" sz="2200" b="1" spc="100" dirty="0" smtClean="0">
                <a:solidFill>
                  <a:srgbClr val="326045"/>
                </a:solidFill>
                <a:cs typeface="Aharoni" pitchFamily="2" charset="-79"/>
              </a:rPr>
              <a:t>ПРОГРАММИРОВАНИЕ</a:t>
            </a:r>
            <a:endParaRPr lang="ru-RU" sz="2200" b="1" spc="100" dirty="0">
              <a:solidFill>
                <a:srgbClr val="326045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92696"/>
            <a:ext cx="487982" cy="430887"/>
          </a:xfrm>
          <a:prstGeom prst="rect">
            <a:avLst/>
          </a:prstGeom>
        </p:spPr>
        <p:txBody>
          <a:bodyPr wrap="none" lIns="180000" rIns="10800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r>
              <a:rPr lang="ru-RU" sz="2200" b="1" spc="100" dirty="0" smtClean="0">
                <a:solidFill>
                  <a:srgbClr val="326045"/>
                </a:solidFill>
                <a:cs typeface="Aharoni" pitchFamily="2" charset="-79"/>
              </a:rPr>
              <a:t>И</a:t>
            </a:r>
            <a:endParaRPr lang="ru-RU" sz="2200" dirty="0">
              <a:solidFill>
                <a:srgbClr val="32604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2952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1268760"/>
            <a:ext cx="180020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340768"/>
            <a:ext cx="343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платных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emcom_2\Desktop\Стенды\04 БУ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1 год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бюджетных и 10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764704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заочную форму обучения ведется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одной специальности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платной договорной основе.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emcom_2\Desktop\Стенды\09 ТТ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141277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 года 10 месяцев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980728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9 классов,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ведется по девяти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emcom_2\Desktop\Стенды\08 Строители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бюджетных мест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priemcom\Desktop\Э 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24107" cy="146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99592" y="548680"/>
            <a:ext cx="7848872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244800"/>
                </a:solidFill>
                <a:effectLst/>
                <a:latin typeface="DejaVu Sans" pitchFamily="34" charset="0"/>
                <a:ea typeface="DejaVu Sans" pitchFamily="34" charset="0"/>
                <a:cs typeface="Aharoni" pitchFamily="2" charset="-79"/>
              </a:rPr>
              <a:t>ИНФОРМАЦИОННЫЕ СИСТЕМЫ И ПРОГРАММИРОВАНИЕ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</a:rPr>
              <a:t>             Квалификации:     </a:t>
            </a:r>
            <a:r>
              <a:rPr lang="ru-RU" sz="1200" b="1" dirty="0" smtClean="0"/>
              <a:t>- Программист                                                    </a:t>
            </a:r>
          </a:p>
          <a:p>
            <a:r>
              <a:rPr lang="ru-RU" sz="1200" b="1" dirty="0" smtClean="0"/>
              <a:t>                                                       - Администратор баз</a:t>
            </a:r>
          </a:p>
          <a:p>
            <a:r>
              <a:rPr lang="ru-RU" sz="1200" b="1" dirty="0" smtClean="0"/>
              <a:t>                                                         данных</a:t>
            </a:r>
          </a:p>
          <a:p>
            <a:endParaRPr lang="ru-RU" sz="1200" b="1" dirty="0" smtClean="0"/>
          </a:p>
          <a:p>
            <a:pPr lvl="0"/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Область профессиональной деятельности выпускников: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и эксплуатация информационных систем, автоматизирующих задачи организационного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коммерческих компаний и бюджетных учреждений; анализ требований к информационным системам и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приложениям; совокупность методов и средств разработки информационных систем и бизнес-приложений; 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проектных спецификаций и архитектуры бизнес-приложения; регламенты модификаций, оптимизаций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развития информационных систем.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деятельности: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программы и программные компоненты бизнес-приложений, языки и системы программирования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приложений, инструментальные средства для документирования, описания и моделирования информационных и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коммуникационных процессов в информационных системах, инструментальные средства управления проектами,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стандарты и методы организации управления, учета и отчетности на предприятиях, стандарты и методы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информационного взаимодействия систем, первичные трудовые коллективы.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556792"/>
            <a:ext cx="390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бюджетных и 10 платных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2160240" cy="14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195736" cy="14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195736" cy="14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emcom_2\Desktop\Стенды\09 ТТ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emcom_2\Desktop\Стенды\10 Э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170080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772816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17008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1 МР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268760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5527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МОНТАЖ, ТЕХНИЧЕСКОЕ ОБСЛУЖИВАНИЕ И РЕМОНТ ПРОМЫШЛЕННОГО ОБОРУДОВАНИЯ</a:t>
            </a:r>
            <a:endParaRPr lang="ru-RU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2 АК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84784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25 бюджетных мест.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1206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2000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ТЕХНОЛОГИЯ АНАЛИТИЧЕСКОГО КОНТРОЛЯ ХИМИЧЕСКИХ СОЕДИНЕНИЙ</a:t>
            </a:r>
            <a:endParaRPr lang="ru-RU" sz="2000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28800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emcom_2\Desktop\Стенды\06 ТЛ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1412776"/>
            <a:ext cx="36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25 бюджетных мест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4847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345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Братский целлюлозно-бумажный колледж                                   ФГБОУ ВО «БрГУ»                            Приглашает получить качественное среднее профессиональное                                     образование  по  востребованным специальностям.   Прием документов с 15 июня по 15 августа.  При подаче заявления абитуриент предоставляет:  - копию паспорта - аттестат - 6 фото 3х4 - мед.справка по форме 086-У - копия ИНН  - копия СНИЛС   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   Телефон: 400-012 Е-mail: priem.combcbk@mail.ru сайт bcbk.brstu.ru Адрес: г. Братск , ул. Обручева, 41 каб. 116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Приемная Комиссия 2</dc:creator>
  <cp:lastModifiedBy>PRIEMCOM</cp:lastModifiedBy>
  <cp:revision>89</cp:revision>
  <dcterms:created xsi:type="dcterms:W3CDTF">2020-05-29T06:18:18Z</dcterms:created>
  <dcterms:modified xsi:type="dcterms:W3CDTF">2022-05-26T00:20:37Z</dcterms:modified>
</cp:coreProperties>
</file>